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handoutMasterIdLst>
    <p:handoutMasterId r:id="rId18"/>
  </p:handoutMasterIdLst>
  <p:sldIdLst>
    <p:sldId id="256" r:id="rId3"/>
    <p:sldId id="284" r:id="rId4"/>
    <p:sldId id="344" r:id="rId5"/>
    <p:sldId id="345" r:id="rId6"/>
    <p:sldId id="346" r:id="rId7"/>
    <p:sldId id="348" r:id="rId8"/>
    <p:sldId id="349" r:id="rId9"/>
    <p:sldId id="350" r:id="rId10"/>
    <p:sldId id="351" r:id="rId11"/>
    <p:sldId id="352" r:id="rId12"/>
    <p:sldId id="353" r:id="rId13"/>
    <p:sldId id="347" r:id="rId14"/>
    <p:sldId id="357" r:id="rId15"/>
    <p:sldId id="354" r:id="rId16"/>
    <p:sldId id="3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544" autoAdjust="0"/>
    <p:restoredTop sz="94280" autoAdjust="0"/>
  </p:normalViewPr>
  <p:slideViewPr>
    <p:cSldViewPr>
      <p:cViewPr>
        <p:scale>
          <a:sx n="69" d="100"/>
          <a:sy n="69" d="100"/>
        </p:scale>
        <p:origin x="-10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8709D-B41E-44CE-8615-A4665D70E003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93A61-FDDC-4586-86D0-7274C423B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92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54A-B019-4864-9961-9F62B8916EDC}" type="datetimeFigureOut">
              <a:rPr lang="fr-FR" smtClean="0"/>
              <a:pPr/>
              <a:t>20/09/2018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E8D2-8FBF-4BEE-984A-F1C9E61595E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28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54A-B019-4864-9961-9F62B8916EDC}" type="datetimeFigureOut">
              <a:rPr lang="fr-FR" smtClean="0"/>
              <a:pPr/>
              <a:t>20/09/2018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E8D2-8FBF-4BEE-984A-F1C9E61595E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67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54A-B019-4864-9961-9F62B8916EDC}" type="datetimeFigureOut">
              <a:rPr lang="fr-FR" smtClean="0"/>
              <a:pPr/>
              <a:t>20/09/2018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E8D2-8FBF-4BEE-984A-F1C9E61595E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94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0C1A-4773-47A1-95CA-2248CA762208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2D5A-5CE9-4FC3-BAC1-EBF823F8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5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0C1A-4773-47A1-95CA-2248CA762208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2D5A-5CE9-4FC3-BAC1-EBF823F8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0C1A-4773-47A1-95CA-2248CA762208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2D5A-5CE9-4FC3-BAC1-EBF823F8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0C1A-4773-47A1-95CA-2248CA762208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2D5A-5CE9-4FC3-BAC1-EBF823F8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0C1A-4773-47A1-95CA-2248CA762208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2D5A-5CE9-4FC3-BAC1-EBF823F8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79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0C1A-4773-47A1-95CA-2248CA762208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2D5A-5CE9-4FC3-BAC1-EBF823F8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34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0C1A-4773-47A1-95CA-2248CA762208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2D5A-5CE9-4FC3-BAC1-EBF823F8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93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0C1A-4773-47A1-95CA-2248CA762208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2D5A-5CE9-4FC3-BAC1-EBF823F8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54A-B019-4864-9961-9F62B8916EDC}" type="datetimeFigureOut">
              <a:rPr lang="fr-FR" smtClean="0"/>
              <a:pPr/>
              <a:t>20/09/2018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E8D2-8FBF-4BEE-984A-F1C9E61595E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587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0C1A-4773-47A1-95CA-2248CA762208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2D5A-5CE9-4FC3-BAC1-EBF823F8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7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0C1A-4773-47A1-95CA-2248CA762208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2D5A-5CE9-4FC3-BAC1-EBF823F8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35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0C1A-4773-47A1-95CA-2248CA762208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2D5A-5CE9-4FC3-BAC1-EBF823F8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6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54A-B019-4864-9961-9F62B8916EDC}" type="datetimeFigureOut">
              <a:rPr lang="fr-FR" smtClean="0"/>
              <a:pPr/>
              <a:t>20/09/2018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E8D2-8FBF-4BEE-984A-F1C9E61595E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37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54A-B019-4864-9961-9F62B8916EDC}" type="datetimeFigureOut">
              <a:rPr lang="fr-FR" smtClean="0"/>
              <a:pPr/>
              <a:t>20/09/2018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E8D2-8FBF-4BEE-984A-F1C9E61595E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72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54A-B019-4864-9961-9F62B8916EDC}" type="datetimeFigureOut">
              <a:rPr lang="fr-FR" smtClean="0"/>
              <a:pPr/>
              <a:t>20/09/2018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E8D2-8FBF-4BEE-984A-F1C9E61595E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52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54A-B019-4864-9961-9F62B8916EDC}" type="datetimeFigureOut">
              <a:rPr lang="fr-FR" smtClean="0"/>
              <a:pPr/>
              <a:t>20/09/2018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E8D2-8FBF-4BEE-984A-F1C9E61595E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80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54A-B019-4864-9961-9F62B8916EDC}" type="datetimeFigureOut">
              <a:rPr lang="fr-FR" smtClean="0"/>
              <a:pPr/>
              <a:t>20/09/2018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E8D2-8FBF-4BEE-984A-F1C9E61595E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700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54A-B019-4864-9961-9F62B8916EDC}" type="datetimeFigureOut">
              <a:rPr lang="fr-FR" smtClean="0"/>
              <a:pPr/>
              <a:t>20/09/2018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E8D2-8FBF-4BEE-984A-F1C9E61595E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795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54A-B019-4864-9961-9F62B8916EDC}" type="datetimeFigureOut">
              <a:rPr lang="fr-FR" smtClean="0"/>
              <a:pPr/>
              <a:t>20/09/2018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E8D2-8FBF-4BEE-984A-F1C9E61595E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355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254A-B019-4864-9961-9F62B8916EDC}" type="datetimeFigureOut">
              <a:rPr lang="fr-FR" smtClean="0"/>
              <a:pPr/>
              <a:t>20/09/2018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E8D2-8FBF-4BEE-984A-F1C9E61595E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050" name="Picture 2" descr="C:\Users\Elaine\Downloads\powerpoint18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" y="-12041"/>
            <a:ext cx="9117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0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20C1A-4773-47A1-95CA-2248CA762208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2D5A-5CE9-4FC3-BAC1-EBF823F8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051" y="2204864"/>
            <a:ext cx="8134672" cy="1224681"/>
          </a:xfrm>
        </p:spPr>
        <p:txBody>
          <a:bodyPr>
            <a:normAutofit fontScale="90000"/>
          </a:bodyPr>
          <a:lstStyle/>
          <a:p>
            <a:r>
              <a:rPr lang="fr-FR" b="1" i="0" dirty="0" smtClean="0">
                <a:solidFill>
                  <a:srgbClr val="000099"/>
                </a:solidFill>
                <a:latin typeface="+mn-lt"/>
              </a:rPr>
              <a:t>2017 ICCB </a:t>
            </a:r>
            <a:r>
              <a:rPr lang="fr-FR" b="1" i="0" dirty="0" err="1" smtClean="0">
                <a:solidFill>
                  <a:srgbClr val="000099"/>
                </a:solidFill>
                <a:latin typeface="+mn-lt"/>
              </a:rPr>
              <a:t>Beneficiaries</a:t>
            </a:r>
            <a:r>
              <a:rPr lang="fr-FR" b="1" i="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fr-FR" b="1" i="0" dirty="0" err="1" smtClean="0">
                <a:solidFill>
                  <a:srgbClr val="000099"/>
                </a:solidFill>
                <a:latin typeface="+mn-lt"/>
              </a:rPr>
              <a:t>Completed</a:t>
            </a:r>
            <a:r>
              <a:rPr lang="fr-FR" b="1" i="0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fr-FR" b="1" i="0" dirty="0" smtClean="0">
                <a:solidFill>
                  <a:srgbClr val="000099"/>
                </a:solidFill>
                <a:latin typeface="+mn-lt"/>
              </a:rPr>
            </a:br>
            <a:r>
              <a:rPr lang="fr-FR" b="1" dirty="0" smtClean="0">
                <a:solidFill>
                  <a:srgbClr val="000099"/>
                </a:solidFill>
                <a:latin typeface="+mn-lt"/>
              </a:rPr>
              <a:t>&amp; </a:t>
            </a:r>
            <a:r>
              <a:rPr lang="fr-FR" b="1" dirty="0" err="1" smtClean="0">
                <a:solidFill>
                  <a:srgbClr val="000099"/>
                </a:solidFill>
                <a:latin typeface="+mn-lt"/>
              </a:rPr>
              <a:t>Potential</a:t>
            </a:r>
            <a:r>
              <a:rPr lang="fr-FR" b="1" dirty="0" smtClean="0">
                <a:solidFill>
                  <a:srgbClr val="000099"/>
                </a:solidFill>
                <a:latin typeface="+mn-lt"/>
              </a:rPr>
              <a:t> 2018 </a:t>
            </a:r>
            <a:r>
              <a:rPr lang="fr-FR" b="1" smtClean="0">
                <a:solidFill>
                  <a:srgbClr val="000099"/>
                </a:solidFill>
                <a:latin typeface="+mn-lt"/>
              </a:rPr>
              <a:t>Beneficiaries</a:t>
            </a:r>
            <a:endParaRPr lang="fr-FR" b="1" i="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5" name="Picture 6" descr="Eversheds-Lithuania-A-Secondary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6315075"/>
            <a:ext cx="27432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7699" y="916895"/>
            <a:ext cx="468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Beneficiaries 2017</a:t>
            </a:r>
          </a:p>
        </p:txBody>
      </p:sp>
      <p:pic>
        <p:nvPicPr>
          <p:cNvPr id="3" name="Picture 6" descr="Eversheds-Lithuania-A-Secondary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3" y="6311660"/>
            <a:ext cx="2743200" cy="3810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09570" y="1394844"/>
            <a:ext cx="4817293" cy="1697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rgbClr val="000099"/>
                </a:solidFill>
              </a:rPr>
              <a:t>Suvalkijos</a:t>
            </a:r>
            <a:r>
              <a:rPr lang="en-GB" dirty="0">
                <a:solidFill>
                  <a:srgbClr val="000099"/>
                </a:solidFill>
              </a:rPr>
              <a:t> </a:t>
            </a:r>
            <a:r>
              <a:rPr lang="en-GB" dirty="0" err="1">
                <a:solidFill>
                  <a:srgbClr val="000099"/>
                </a:solidFill>
              </a:rPr>
              <a:t>Socialines</a:t>
            </a:r>
            <a:r>
              <a:rPr lang="en-GB" dirty="0">
                <a:solidFill>
                  <a:srgbClr val="000099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00099"/>
                </a:solidFill>
              </a:rPr>
              <a:t>Globos</a:t>
            </a:r>
            <a:r>
              <a:rPr lang="en-GB" dirty="0">
                <a:solidFill>
                  <a:srgbClr val="000099"/>
                </a:solidFill>
              </a:rPr>
              <a:t> </a:t>
            </a:r>
            <a:r>
              <a:rPr lang="en-GB" dirty="0" err="1">
                <a:solidFill>
                  <a:srgbClr val="000099"/>
                </a:solidFill>
              </a:rPr>
              <a:t>Namai</a:t>
            </a:r>
            <a:r>
              <a:rPr lang="en-GB" dirty="0">
                <a:solidFill>
                  <a:srgbClr val="000099"/>
                </a:solidFill>
              </a:rPr>
              <a:t>, </a:t>
            </a:r>
            <a:r>
              <a:rPr lang="en-GB" dirty="0" err="1">
                <a:solidFill>
                  <a:srgbClr val="000099"/>
                </a:solidFill>
              </a:rPr>
              <a:t>Mariampole</a:t>
            </a:r>
            <a:endParaRPr lang="en-GB" dirty="0">
              <a:solidFill>
                <a:srgbClr val="000099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/>
              <a:t>   Multi sensory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6256"/>
          <a:stretch/>
        </p:blipFill>
        <p:spPr>
          <a:xfrm>
            <a:off x="251520" y="165340"/>
            <a:ext cx="3600399" cy="2854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/>
          <a:stretch/>
        </p:blipFill>
        <p:spPr>
          <a:xfrm>
            <a:off x="251520" y="3019820"/>
            <a:ext cx="4067542" cy="329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08" y="3019819"/>
            <a:ext cx="438912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5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7433" y="918414"/>
            <a:ext cx="468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Beneficiaries 2017</a:t>
            </a:r>
          </a:p>
        </p:txBody>
      </p:sp>
      <p:pic>
        <p:nvPicPr>
          <p:cNvPr id="3" name="Picture 6" descr="Eversheds-Lithuania-A-Secondary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3" y="6311660"/>
            <a:ext cx="2743200" cy="381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51921" y="1484784"/>
            <a:ext cx="4788024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rgbClr val="000099"/>
                </a:solidFill>
              </a:rPr>
              <a:t>Ciauskutis</a:t>
            </a:r>
            <a:r>
              <a:rPr lang="en-GB" dirty="0">
                <a:solidFill>
                  <a:srgbClr val="000099"/>
                </a:solidFill>
              </a:rPr>
              <a:t> Special Nursery </a:t>
            </a:r>
          </a:p>
          <a:p>
            <a:pPr marL="0" indent="0">
              <a:buNone/>
            </a:pPr>
            <a:r>
              <a:rPr lang="en-GB" dirty="0">
                <a:solidFill>
                  <a:srgbClr val="000099"/>
                </a:solidFill>
              </a:rPr>
              <a:t>and Kindergarten, Vilnius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dirty="0"/>
              <a:t>“Path of Music” Outdoor Playground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t="27351" r="24106"/>
          <a:stretch/>
        </p:blipFill>
        <p:spPr>
          <a:xfrm>
            <a:off x="237427" y="2473644"/>
            <a:ext cx="3472724" cy="2714524"/>
          </a:xfrm>
          <a:prstGeom prst="rect">
            <a:avLst/>
          </a:prstGeom>
        </p:spPr>
      </p:pic>
      <p:pic>
        <p:nvPicPr>
          <p:cNvPr id="5122" name="Picture 2" descr="C:\Users\Elaine\Downloads\IWAV DOWNLADS\Charity\38810883_1925762264110919_1292526569000009728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"/>
          <a:stretch/>
        </p:blipFill>
        <p:spPr bwMode="auto">
          <a:xfrm>
            <a:off x="222016" y="4713544"/>
            <a:ext cx="3472721" cy="159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laine\Downloads\IWAV DOWNLADS\Charity\38888241_1925769894110156_8193846050763571200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" t="24337" r="616" b="4765"/>
          <a:stretch/>
        </p:blipFill>
        <p:spPr bwMode="auto">
          <a:xfrm>
            <a:off x="222016" y="135445"/>
            <a:ext cx="3472721" cy="23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5" t="6533" r="23901" b="11177"/>
          <a:stretch/>
        </p:blipFill>
        <p:spPr>
          <a:xfrm>
            <a:off x="3750646" y="3224416"/>
            <a:ext cx="3197618" cy="30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2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72" y="1196752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fi-FI" sz="4000" i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ICCB 2018 potential beneficiaries</a:t>
            </a:r>
            <a:endParaRPr lang="en-GB" sz="4000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00808"/>
            <a:ext cx="8892480" cy="36649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b="1" dirty="0" err="1"/>
              <a:t>Raseiniai</a:t>
            </a:r>
            <a:r>
              <a:rPr lang="en-US" sz="3200" b="1" dirty="0"/>
              <a:t> Day Center </a:t>
            </a:r>
            <a:r>
              <a:rPr lang="en-US" sz="3200" b="1" dirty="0" err="1"/>
              <a:t>Center</a:t>
            </a:r>
            <a:r>
              <a:rPr lang="en-US" sz="3200" b="1" dirty="0"/>
              <a:t> for Disabled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dirty="0"/>
              <a:t>- </a:t>
            </a:r>
            <a:r>
              <a:rPr lang="en-US" sz="3200" dirty="0"/>
              <a:t>Replace staircase, Sports Ground Equipment</a:t>
            </a:r>
          </a:p>
          <a:p>
            <a:pPr>
              <a:buFont typeface="Arial" charset="0"/>
              <a:buChar char="•"/>
            </a:pPr>
            <a:endParaRPr lang="en-US" sz="3200" b="1" dirty="0"/>
          </a:p>
          <a:p>
            <a:pPr>
              <a:buFont typeface="Arial" charset="0"/>
              <a:buChar char="•"/>
            </a:pPr>
            <a:r>
              <a:rPr lang="en-US" sz="3200" b="1" dirty="0"/>
              <a:t>Mother Theresa Family Home, Siauliai  </a:t>
            </a:r>
          </a:p>
          <a:p>
            <a:pPr marL="0" indent="0">
              <a:buNone/>
            </a:pPr>
            <a:r>
              <a:rPr lang="en-US" dirty="0"/>
              <a:t>     - </a:t>
            </a:r>
            <a:r>
              <a:rPr lang="en-US" sz="3200" dirty="0"/>
              <a:t>Kitchen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3200" dirty="0"/>
              <a:t>Renovation 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6" descr="Eversheds-Lithuania-A-Secondary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3" y="6311660"/>
            <a:ext cx="27432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62" y="4014192"/>
            <a:ext cx="1714500" cy="2286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xmlns="" id="{2E59740D-239E-4300-BAA0-79F5DE0720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5292080" y="4009264"/>
            <a:ext cx="1869672" cy="23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7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fi-FI" sz="4000" i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ICCB 2018 potential beneficiaries</a:t>
            </a:r>
            <a:endParaRPr lang="en-GB" sz="4000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484784"/>
            <a:ext cx="8352928" cy="5017376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sz="3500" b="1" dirty="0"/>
              <a:t>Kindergarten </a:t>
            </a:r>
            <a:r>
              <a:rPr lang="en-US" sz="3500" b="1" dirty="0" err="1"/>
              <a:t>Nendre</a:t>
            </a:r>
            <a:r>
              <a:rPr lang="en-US" sz="3500" b="1" dirty="0"/>
              <a:t>, Vilnius </a:t>
            </a:r>
          </a:p>
          <a:p>
            <a:pPr marL="0" indent="0">
              <a:buNone/>
            </a:pPr>
            <a:r>
              <a:rPr lang="en-US" sz="3500" dirty="0"/>
              <a:t>-   Securing and extra illumination to play area</a:t>
            </a:r>
          </a:p>
          <a:p>
            <a:pPr>
              <a:buFont typeface="Arial" charset="0"/>
              <a:buChar char="•"/>
            </a:pPr>
            <a:endParaRPr lang="en-US" sz="3200" b="1" dirty="0"/>
          </a:p>
          <a:p>
            <a:pPr>
              <a:buFont typeface="Arial" charset="0"/>
              <a:buChar char="•"/>
            </a:pPr>
            <a:endParaRPr lang="en-US" b="1" dirty="0"/>
          </a:p>
          <a:p>
            <a:pPr>
              <a:buFont typeface="Arial" charset="0"/>
              <a:buChar char="•"/>
            </a:pPr>
            <a:endParaRPr lang="en-US" sz="3200" b="1" dirty="0"/>
          </a:p>
          <a:p>
            <a:pPr>
              <a:buFont typeface="Arial" charset="0"/>
              <a:buChar char="•"/>
            </a:pPr>
            <a:endParaRPr lang="en-US" sz="3500" b="1" dirty="0"/>
          </a:p>
          <a:p>
            <a:pPr>
              <a:buFont typeface="Arial" charset="0"/>
              <a:buChar char="•"/>
            </a:pPr>
            <a:r>
              <a:rPr lang="en-US" sz="3500" b="1" dirty="0"/>
              <a:t>Center for the Blind and Visually Impaired, Vilnius </a:t>
            </a:r>
          </a:p>
          <a:p>
            <a:pPr marL="0" indent="0">
              <a:buNone/>
            </a:pPr>
            <a:r>
              <a:rPr lang="en-US" sz="3500" dirty="0"/>
              <a:t>	– Reading Room Renovation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6" descr="Eversheds-Lithuania-A-Secondary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3" y="6311660"/>
            <a:ext cx="27432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3"/>
          <a:stretch/>
        </p:blipFill>
        <p:spPr>
          <a:xfrm>
            <a:off x="2160558" y="2546323"/>
            <a:ext cx="3413760" cy="1746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8" t="-2635" r="-6982" b="-11159"/>
          <a:stretch/>
        </p:blipFill>
        <p:spPr>
          <a:xfrm rot="5400000">
            <a:off x="5356829" y="2769608"/>
            <a:ext cx="1920238" cy="14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fi-FI" sz="4000" i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ICCB 2018 potential beneficiaries</a:t>
            </a:r>
            <a:endParaRPr lang="en-GB" sz="4000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700808"/>
            <a:ext cx="8352928" cy="4991852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/>
              <a:t>Vilnius Social Club for Street Children, Vilnius    </a:t>
            </a:r>
            <a:r>
              <a:rPr lang="en-US" sz="3500" dirty="0"/>
              <a:t>- Premises Renovation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3200" b="1" dirty="0"/>
          </a:p>
          <a:p>
            <a:endParaRPr lang="en-US" sz="3200" b="1" dirty="0"/>
          </a:p>
          <a:p>
            <a:endParaRPr lang="en-US" b="1" dirty="0"/>
          </a:p>
          <a:p>
            <a:r>
              <a:rPr lang="en-US" sz="3500" b="1" dirty="0" err="1"/>
              <a:t>Vilijampole</a:t>
            </a:r>
            <a:r>
              <a:rPr lang="en-US" sz="3500" b="1" dirty="0"/>
              <a:t> Social Care Home, Kaunas           </a:t>
            </a:r>
          </a:p>
          <a:p>
            <a:pPr marL="0" indent="0">
              <a:buNone/>
            </a:pPr>
            <a:r>
              <a:rPr lang="en-US" sz="3500" b="1" dirty="0"/>
              <a:t>          - </a:t>
            </a:r>
            <a:r>
              <a:rPr lang="en-US" sz="3500" dirty="0"/>
              <a:t>Interactive Educational Room, Outdoor </a:t>
            </a:r>
          </a:p>
          <a:p>
            <a:pPr marL="0" indent="0">
              <a:buNone/>
            </a:pPr>
            <a:r>
              <a:rPr lang="en-US" sz="3500" dirty="0"/>
              <a:t>             Playground for children with autism</a:t>
            </a:r>
          </a:p>
        </p:txBody>
      </p:sp>
      <p:pic>
        <p:nvPicPr>
          <p:cNvPr id="5" name="Picture 6" descr="Eversheds-Lithuania-A-Secondary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3" y="6311660"/>
            <a:ext cx="27432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92896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4" y="249708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4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fi-FI" sz="4000" i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ICCB 2018 potential beneficiaries</a:t>
            </a:r>
            <a:endParaRPr lang="en-GB" sz="4000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68548"/>
            <a:ext cx="7329840" cy="471278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Rusne</a:t>
            </a:r>
            <a:r>
              <a:rPr lang="en-US" sz="3200" b="1" dirty="0"/>
              <a:t> Special </a:t>
            </a:r>
            <a:r>
              <a:rPr lang="en-US" sz="3200" b="1" dirty="0" err="1"/>
              <a:t>School,Kuposkio</a:t>
            </a:r>
            <a:r>
              <a:rPr lang="en-US" sz="3200" b="1" dirty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dirty="0"/>
              <a:t>- Educational Special Needs Playground</a:t>
            </a:r>
          </a:p>
          <a:p>
            <a:endParaRPr lang="en-US" sz="3200" b="1" dirty="0"/>
          </a:p>
          <a:p>
            <a:endParaRPr lang="en-US" b="1" dirty="0"/>
          </a:p>
          <a:p>
            <a:endParaRPr lang="en-US" sz="3200" b="1" dirty="0"/>
          </a:p>
          <a:p>
            <a:r>
              <a:rPr lang="en-US" sz="3200" b="1" dirty="0" err="1"/>
              <a:t>Vilkpedes</a:t>
            </a:r>
            <a:r>
              <a:rPr lang="en-US" sz="3200" b="1" dirty="0"/>
              <a:t> Hospital, Vilnius </a:t>
            </a:r>
          </a:p>
          <a:p>
            <a:pPr marL="0" indent="0">
              <a:buNone/>
            </a:pPr>
            <a:r>
              <a:rPr lang="en-US" dirty="0"/>
              <a:t> 	 -</a:t>
            </a:r>
            <a:r>
              <a:rPr lang="en-US" sz="3200" dirty="0"/>
              <a:t> Mattresses, Bed Sheets</a:t>
            </a:r>
          </a:p>
        </p:txBody>
      </p:sp>
      <p:pic>
        <p:nvPicPr>
          <p:cNvPr id="5" name="Picture 6" descr="Eversheds-Lithuania-A-Secondary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3" y="6311660"/>
            <a:ext cx="27432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26"/>
          <a:stretch/>
        </p:blipFill>
        <p:spPr>
          <a:xfrm>
            <a:off x="683568" y="2852936"/>
            <a:ext cx="341376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3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Elaine\Downloads\IMG_23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/>
          <a:stretch/>
        </p:blipFill>
        <p:spPr bwMode="auto">
          <a:xfrm>
            <a:off x="251519" y="310657"/>
            <a:ext cx="2851301" cy="38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laine\Downloads\IMG_2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31" y="3131507"/>
            <a:ext cx="42672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9015" y="889185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      Beneficiaries 2017</a:t>
            </a:r>
          </a:p>
        </p:txBody>
      </p:sp>
      <p:pic>
        <p:nvPicPr>
          <p:cNvPr id="3" name="Picture 6" descr="Eversheds-Lithuania-A-Secondary-rg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433" y="6311660"/>
            <a:ext cx="2743200" cy="38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06904" y="1472720"/>
            <a:ext cx="4689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solidFill>
                  <a:srgbClr val="000099"/>
                </a:solidFill>
              </a:rPr>
              <a:t>Visaginas</a:t>
            </a:r>
            <a:r>
              <a:rPr lang="en-GB" sz="3200" dirty="0">
                <a:solidFill>
                  <a:srgbClr val="000099"/>
                </a:solidFill>
              </a:rPr>
              <a:t> Children Support Centre</a:t>
            </a:r>
            <a:r>
              <a:rPr lang="en-GB" dirty="0">
                <a:solidFill>
                  <a:srgbClr val="000099"/>
                </a:solidFill>
              </a:rPr>
              <a:t>, </a:t>
            </a:r>
            <a:r>
              <a:rPr lang="en-GB" sz="3200" dirty="0" err="1">
                <a:solidFill>
                  <a:srgbClr val="000099"/>
                </a:solidFill>
              </a:rPr>
              <a:t>Visaginas</a:t>
            </a:r>
            <a:endParaRPr lang="en-GB" sz="3200" dirty="0">
              <a:solidFill>
                <a:srgbClr val="000099"/>
              </a:solidFill>
            </a:endParaRPr>
          </a:p>
          <a:p>
            <a:pPr algn="ctr"/>
            <a:r>
              <a:rPr lang="en-GB" sz="3200" dirty="0">
                <a:solidFill>
                  <a:srgbClr val="000099"/>
                </a:solidFill>
              </a:rPr>
              <a:t> </a:t>
            </a:r>
            <a:r>
              <a:rPr lang="en-GB" sz="2400" dirty="0"/>
              <a:t>Lift for Disabled</a:t>
            </a:r>
          </a:p>
        </p:txBody>
      </p:sp>
      <p:pic>
        <p:nvPicPr>
          <p:cNvPr id="2051" name="Picture 3" descr="C:\Users\Elaine\Downloads\IMG_233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01" r="2495" b="11429"/>
          <a:stretch/>
        </p:blipFill>
        <p:spPr bwMode="auto">
          <a:xfrm rot="5400000">
            <a:off x="5822171" y="2989832"/>
            <a:ext cx="3991897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938864" y="1700808"/>
            <a:ext cx="4608512" cy="515719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0099"/>
                </a:solidFill>
              </a:rPr>
              <a:t>“</a:t>
            </a:r>
            <a:r>
              <a:rPr lang="en-GB" dirty="0" err="1">
                <a:solidFill>
                  <a:srgbClr val="000099"/>
                </a:solidFill>
              </a:rPr>
              <a:t>Aidas</a:t>
            </a:r>
            <a:r>
              <a:rPr lang="en-GB" dirty="0">
                <a:solidFill>
                  <a:srgbClr val="000099"/>
                </a:solidFill>
              </a:rPr>
              <a:t>” </a:t>
            </a:r>
            <a:r>
              <a:rPr lang="en-GB" dirty="0" err="1">
                <a:solidFill>
                  <a:srgbClr val="000099"/>
                </a:solidFill>
              </a:rPr>
              <a:t>Center</a:t>
            </a:r>
            <a:r>
              <a:rPr lang="en-GB" dirty="0">
                <a:solidFill>
                  <a:srgbClr val="000099"/>
                </a:solidFill>
              </a:rPr>
              <a:t>, Vilnius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99"/>
                </a:solidFill>
              </a:rPr>
              <a:t>        </a:t>
            </a:r>
            <a:r>
              <a:rPr lang="en-GB" sz="2400" dirty="0"/>
              <a:t>Outdoor Play and Sport Ground</a:t>
            </a:r>
          </a:p>
          <a:p>
            <a:pPr marL="0" indent="0" algn="ctr">
              <a:buFont typeface="Arial" pitchFamily="34" charset="0"/>
              <a:buNone/>
            </a:pPr>
            <a:endParaRPr lang="en-GB" dirty="0">
              <a:solidFill>
                <a:srgbClr val="000099"/>
              </a:solidFill>
            </a:endParaRPr>
          </a:p>
        </p:txBody>
      </p:sp>
      <p:pic>
        <p:nvPicPr>
          <p:cNvPr id="2052" name="Picture 4" descr="C:\Users\Elaine\Downloads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9850" y="-7945438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versheds-Lithuania-A-Secondary-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928" y="6311660"/>
            <a:ext cx="2743200" cy="381000"/>
          </a:xfrm>
          <a:prstGeom prst="rect">
            <a:avLst/>
          </a:prstGeom>
        </p:spPr>
      </p:pic>
      <p:pic>
        <p:nvPicPr>
          <p:cNvPr id="2050" name="Picture 2" descr="C:\Users\Elaine\Downloads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-1557" b="-2067"/>
          <a:stretch/>
        </p:blipFill>
        <p:spPr bwMode="auto">
          <a:xfrm>
            <a:off x="220684" y="3036572"/>
            <a:ext cx="2743200" cy="312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laine\Downloads\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01" t="6049" r="13401" b="35132"/>
          <a:stretch/>
        </p:blipFill>
        <p:spPr bwMode="auto">
          <a:xfrm>
            <a:off x="4215050" y="3067472"/>
            <a:ext cx="3428999" cy="30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laine\Downloads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89" y="4177691"/>
            <a:ext cx="1646923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aine\Downloads\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r="16954" b="9999"/>
          <a:stretch/>
        </p:blipFill>
        <p:spPr bwMode="auto">
          <a:xfrm rot="5400000">
            <a:off x="187505" y="215563"/>
            <a:ext cx="284364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laine\Downloads\sand box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6" t="802" r="10575" b="11038"/>
          <a:stretch/>
        </p:blipFill>
        <p:spPr bwMode="auto">
          <a:xfrm>
            <a:off x="2938864" y="3068960"/>
            <a:ext cx="2286000" cy="30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491" y="1176269"/>
            <a:ext cx="420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Beneficiaries 2017</a:t>
            </a:r>
          </a:p>
        </p:txBody>
      </p:sp>
    </p:spTree>
    <p:extLst>
      <p:ext uri="{BB962C8B-B14F-4D97-AF65-F5344CB8AC3E}">
        <p14:creationId xmlns:p14="http://schemas.microsoft.com/office/powerpoint/2010/main" val="373738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versheds-Lithuania-A-Secondary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865" y="6291965"/>
            <a:ext cx="2743200" cy="381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76124" y="1500986"/>
            <a:ext cx="4812300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0099"/>
                </a:solidFill>
              </a:rPr>
              <a:t>Siauliai </a:t>
            </a:r>
            <a:r>
              <a:rPr lang="en-GB" dirty="0" err="1">
                <a:solidFill>
                  <a:srgbClr val="000099"/>
                </a:solidFill>
              </a:rPr>
              <a:t>Center</a:t>
            </a:r>
            <a:r>
              <a:rPr lang="en-GB" dirty="0">
                <a:solidFill>
                  <a:srgbClr val="000099"/>
                </a:solidFill>
              </a:rPr>
              <a:t> for Palliative Care and Nursing, Siauliai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dirty="0"/>
              <a:t>             Disabled transport vehicle</a:t>
            </a:r>
          </a:p>
          <a:p>
            <a:pPr marL="0" indent="0">
              <a:buFont typeface="Arial" pitchFamily="34" charset="0"/>
              <a:buNone/>
            </a:pPr>
            <a:endParaRPr lang="en-GB" dirty="0">
              <a:solidFill>
                <a:srgbClr val="000099"/>
              </a:solidFill>
            </a:endParaRPr>
          </a:p>
        </p:txBody>
      </p:sp>
      <p:pic>
        <p:nvPicPr>
          <p:cNvPr id="4099" name="Picture 3" descr="C:\Users\Elaine\Downloads\IWAV DOWNLADS\Charity\38870711_1886596338044931_8684067579204993024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5974" b="3247"/>
          <a:stretch/>
        </p:blipFill>
        <p:spPr bwMode="auto">
          <a:xfrm>
            <a:off x="179512" y="185035"/>
            <a:ext cx="3346297" cy="28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laine\Downloads\IWAV DOWNLADS\Charity\38872758_1886596238044941_8165883670477930496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6" t="-4818" r="-33231" b="-3901"/>
          <a:stretch/>
        </p:blipFill>
        <p:spPr bwMode="auto">
          <a:xfrm>
            <a:off x="5870338" y="2996953"/>
            <a:ext cx="3550938" cy="33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laine\Downloads\IWAV DOWNLADS\Charity\38880940_1886596194711612_2976493678513618944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6" r="5836"/>
          <a:stretch/>
        </p:blipFill>
        <p:spPr bwMode="auto">
          <a:xfrm>
            <a:off x="179512" y="3105306"/>
            <a:ext cx="2374070" cy="30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laine\Downloads\IWAV DOWNLADS\Charity\38841222_1886596341378264_5034777010463834112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r="1497"/>
          <a:stretch/>
        </p:blipFill>
        <p:spPr bwMode="auto">
          <a:xfrm>
            <a:off x="2627784" y="3097533"/>
            <a:ext cx="3168352" cy="30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8561" y="980728"/>
            <a:ext cx="5096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Beneficiaries 2017</a:t>
            </a:r>
          </a:p>
        </p:txBody>
      </p:sp>
    </p:spTree>
    <p:extLst>
      <p:ext uri="{BB962C8B-B14F-4D97-AF65-F5344CB8AC3E}">
        <p14:creationId xmlns:p14="http://schemas.microsoft.com/office/powerpoint/2010/main" val="196924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885" y="895947"/>
            <a:ext cx="453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Beneficiaries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761373"/>
            <a:ext cx="8352928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3" name="Picture 6" descr="Eversheds-Lithuania-A-Secondary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3" y="6311660"/>
            <a:ext cx="2743200" cy="381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63888" y="1461312"/>
            <a:ext cx="8892480" cy="51571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rgbClr val="000099"/>
                </a:solidFill>
              </a:rPr>
              <a:t>Kupiškio</a:t>
            </a:r>
            <a:r>
              <a:rPr lang="en-GB" dirty="0">
                <a:solidFill>
                  <a:srgbClr val="000099"/>
                </a:solidFill>
              </a:rPr>
              <a:t> r. </a:t>
            </a:r>
            <a:r>
              <a:rPr lang="en-GB" dirty="0" err="1">
                <a:solidFill>
                  <a:srgbClr val="000099"/>
                </a:solidFill>
              </a:rPr>
              <a:t>Alizavos</a:t>
            </a:r>
            <a:r>
              <a:rPr lang="en-GB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P</a:t>
            </a:r>
            <a:r>
              <a:rPr lang="lt-LT" dirty="0">
                <a:solidFill>
                  <a:srgbClr val="000099"/>
                </a:solidFill>
              </a:rPr>
              <a:t>agrindinė</a:t>
            </a:r>
            <a:endParaRPr lang="en-US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99"/>
                </a:solidFill>
              </a:rPr>
              <a:t> </a:t>
            </a:r>
            <a:r>
              <a:rPr lang="en-GB" dirty="0" err="1">
                <a:solidFill>
                  <a:srgbClr val="000099"/>
                </a:solidFill>
              </a:rPr>
              <a:t>Mokykla</a:t>
            </a:r>
            <a:r>
              <a:rPr lang="en-GB" dirty="0">
                <a:solidFill>
                  <a:srgbClr val="000099"/>
                </a:solidFill>
              </a:rPr>
              <a:t>, </a:t>
            </a:r>
            <a:r>
              <a:rPr lang="en-GB" dirty="0" err="1">
                <a:solidFill>
                  <a:srgbClr val="000099"/>
                </a:solidFill>
              </a:rPr>
              <a:t>Alizava</a:t>
            </a:r>
            <a:endParaRPr lang="en-GB" dirty="0">
              <a:solidFill>
                <a:srgbClr val="000099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/>
              <a:t>New floor, adjustable desks, chairs, etc.</a:t>
            </a:r>
          </a:p>
          <a:p>
            <a:pPr marL="0" indent="0">
              <a:buFont typeface="Arial" pitchFamily="34" charset="0"/>
              <a:buNone/>
            </a:pPr>
            <a:endParaRPr lang="en-GB" dirty="0">
              <a:solidFill>
                <a:srgbClr val="000099"/>
              </a:solidFill>
            </a:endParaRPr>
          </a:p>
        </p:txBody>
      </p:sp>
      <p:pic>
        <p:nvPicPr>
          <p:cNvPr id="4099" name="Picture 3" descr="C:\Users\Elaine\Downloads\6_20180717_Alizav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3752"/>
          <a:stretch/>
        </p:blipFill>
        <p:spPr bwMode="auto">
          <a:xfrm>
            <a:off x="107504" y="116632"/>
            <a:ext cx="3382533" cy="29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laine\Downloads\7_20180717_Aliza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70" y="3108620"/>
            <a:ext cx="3901439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laine\Downloads\5_20180717_Alizav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 bwMode="auto">
          <a:xfrm>
            <a:off x="107504" y="3108620"/>
            <a:ext cx="382556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6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4517" y="1080236"/>
            <a:ext cx="475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Beneficiaries 2017</a:t>
            </a:r>
          </a:p>
        </p:txBody>
      </p:sp>
      <p:pic>
        <p:nvPicPr>
          <p:cNvPr id="3" name="Picture 6" descr="Eversheds-Lithuania-A-Secondary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3" y="6311660"/>
            <a:ext cx="2743200" cy="381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32585" y="1556792"/>
            <a:ext cx="5436096" cy="1194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99"/>
                </a:solidFill>
              </a:rPr>
              <a:t>Crisis Pregnancy </a:t>
            </a:r>
            <a:r>
              <a:rPr lang="en-GB" dirty="0" err="1">
                <a:solidFill>
                  <a:srgbClr val="000099"/>
                </a:solidFill>
              </a:rPr>
              <a:t>Center</a:t>
            </a:r>
            <a:r>
              <a:rPr lang="en-GB" dirty="0">
                <a:solidFill>
                  <a:srgbClr val="000099"/>
                </a:solidFill>
              </a:rPr>
              <a:t>, Vilnius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99"/>
                </a:solidFill>
              </a:rPr>
              <a:t>             </a:t>
            </a:r>
            <a:r>
              <a:rPr lang="en-GB" sz="2400" dirty="0"/>
              <a:t>Storage boxes</a:t>
            </a:r>
            <a:endParaRPr lang="en-GB" sz="2400" dirty="0">
              <a:solidFill>
                <a:srgbClr val="000099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Elaine\Downloads\2018-04-23 10.04.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b="2802"/>
          <a:stretch/>
        </p:blipFill>
        <p:spPr bwMode="auto">
          <a:xfrm rot="5400000">
            <a:off x="-1250819" y="1595670"/>
            <a:ext cx="6113734" cy="32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aine\Downloads\2018-04-23 10.04.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r="20579"/>
          <a:stretch/>
        </p:blipFill>
        <p:spPr bwMode="auto">
          <a:xfrm>
            <a:off x="3563888" y="2564904"/>
            <a:ext cx="3456384" cy="37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Elaine\Downloads\20180718_1147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7"/>
          <a:stretch/>
        </p:blipFill>
        <p:spPr bwMode="auto">
          <a:xfrm>
            <a:off x="6554868" y="5021803"/>
            <a:ext cx="2424668" cy="13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986825"/>
            <a:ext cx="475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Beneficiaries 2017</a:t>
            </a:r>
          </a:p>
        </p:txBody>
      </p:sp>
      <p:pic>
        <p:nvPicPr>
          <p:cNvPr id="3" name="Picture 6" descr="Eversheds-Lithuania-A-Secondary-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433" y="6311660"/>
            <a:ext cx="2743200" cy="381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395779" y="1556792"/>
            <a:ext cx="5748221" cy="2078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0099"/>
                </a:solidFill>
              </a:rPr>
              <a:t>Lithuanian Autism Association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0099"/>
                </a:solidFill>
              </a:rPr>
              <a:t> “Rain Children”, Vilnius</a:t>
            </a:r>
          </a:p>
          <a:p>
            <a:pPr marL="0" indent="0">
              <a:buNone/>
            </a:pPr>
            <a:r>
              <a:rPr lang="en-GB" sz="2400" dirty="0"/>
              <a:t>Educational Tools &amp;  Sensory Integration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2400" dirty="0"/>
              <a:t>Equipment</a:t>
            </a:r>
          </a:p>
        </p:txBody>
      </p:sp>
      <p:pic>
        <p:nvPicPr>
          <p:cNvPr id="3075" name="Picture 3" descr="C:\Users\Elaine\Downloads\2018-07-18 11.34.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50" r="-18750"/>
          <a:stretch/>
        </p:blipFill>
        <p:spPr bwMode="auto">
          <a:xfrm>
            <a:off x="6375609" y="3578303"/>
            <a:ext cx="3017520" cy="16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Elaine\Downloads\20180718_1145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4" y="4398399"/>
            <a:ext cx="348746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51457" y="5147080"/>
            <a:ext cx="144016" cy="257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95736" y="4941168"/>
            <a:ext cx="45719" cy="205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C:\Users\Elaine\Downloads\2018-07-18 11.25.0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97" r="-15497"/>
          <a:stretch/>
        </p:blipFill>
        <p:spPr bwMode="auto">
          <a:xfrm>
            <a:off x="2776347" y="3846179"/>
            <a:ext cx="455168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xmlns="" id="{FF0F1DE0-0099-4668-A39D-B968B65CFB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9" t="10312" r="5962" b="11006"/>
          <a:stretch/>
        </p:blipFill>
        <p:spPr>
          <a:xfrm rot="5400000">
            <a:off x="-406157" y="706934"/>
            <a:ext cx="4176464" cy="30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704" y="1024817"/>
            <a:ext cx="4477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Beneficiaries 2017</a:t>
            </a:r>
          </a:p>
        </p:txBody>
      </p:sp>
      <p:pic>
        <p:nvPicPr>
          <p:cNvPr id="3" name="Picture 6" descr="Eversheds-Lithuania-A-Secondary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3" y="6311660"/>
            <a:ext cx="2743200" cy="381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65358" y="1556792"/>
            <a:ext cx="7344816" cy="41578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99"/>
                </a:solidFill>
              </a:rPr>
              <a:t>Children and Youth Day </a:t>
            </a:r>
            <a:r>
              <a:rPr lang="en-GB" dirty="0" err="1">
                <a:solidFill>
                  <a:srgbClr val="000099"/>
                </a:solidFill>
              </a:rPr>
              <a:t>Center</a:t>
            </a:r>
            <a:endParaRPr lang="en-GB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99"/>
                </a:solidFill>
              </a:rPr>
              <a:t>“</a:t>
            </a:r>
            <a:r>
              <a:rPr lang="en-GB" dirty="0" err="1">
                <a:solidFill>
                  <a:srgbClr val="000099"/>
                </a:solidFill>
              </a:rPr>
              <a:t>Musu</a:t>
            </a:r>
            <a:r>
              <a:rPr lang="en-GB" dirty="0">
                <a:solidFill>
                  <a:srgbClr val="000099"/>
                </a:solidFill>
              </a:rPr>
              <a:t> </a:t>
            </a:r>
            <a:r>
              <a:rPr lang="en-GB" dirty="0" err="1">
                <a:solidFill>
                  <a:srgbClr val="000099"/>
                </a:solidFill>
              </a:rPr>
              <a:t>Nameliai</a:t>
            </a:r>
            <a:r>
              <a:rPr lang="en-GB" dirty="0">
                <a:solidFill>
                  <a:srgbClr val="000099"/>
                </a:solidFill>
              </a:rPr>
              <a:t>”, Vilnius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dirty="0"/>
              <a:t>        Premises maintenance, 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dirty="0"/>
              <a:t>    Multi-Sensory Room Equipment</a:t>
            </a:r>
            <a:endParaRPr lang="en-GB" sz="2400" dirty="0">
              <a:solidFill>
                <a:srgbClr val="000099"/>
              </a:solidFill>
            </a:endParaRPr>
          </a:p>
        </p:txBody>
      </p:sp>
      <p:pic>
        <p:nvPicPr>
          <p:cNvPr id="5122" name="Picture 2" descr="C:\Users\Elaine\Downloads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3255" r="9943" b="1"/>
          <a:stretch/>
        </p:blipFill>
        <p:spPr bwMode="auto">
          <a:xfrm>
            <a:off x="152933" y="139862"/>
            <a:ext cx="3130898" cy="415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laine\Downloads\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5" b="-66134"/>
          <a:stretch/>
        </p:blipFill>
        <p:spPr bwMode="auto">
          <a:xfrm>
            <a:off x="4189640" y="3789040"/>
            <a:ext cx="33843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laine\Downloads\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t="18618" r="1042" b="-20750"/>
          <a:stretch/>
        </p:blipFill>
        <p:spPr bwMode="auto">
          <a:xfrm>
            <a:off x="152933" y="3789040"/>
            <a:ext cx="4036707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25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laine\Downloads\IMG_20180727_135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62" r="25200"/>
          <a:stretch/>
        </p:blipFill>
        <p:spPr bwMode="auto">
          <a:xfrm>
            <a:off x="155574" y="160337"/>
            <a:ext cx="3624337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9145" y="900251"/>
            <a:ext cx="468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Beneficiaries 2017</a:t>
            </a:r>
          </a:p>
        </p:txBody>
      </p:sp>
      <p:pic>
        <p:nvPicPr>
          <p:cNvPr id="3" name="Picture 6" descr="Eversheds-Lithuania-A-Secondary-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433" y="6311660"/>
            <a:ext cx="2743200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09999" y="1300453"/>
            <a:ext cx="51660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99"/>
                </a:solidFill>
              </a:rPr>
              <a:t>Klaipeda City Care Home, Klaipeda</a:t>
            </a:r>
          </a:p>
          <a:p>
            <a:r>
              <a:rPr lang="en-GB" sz="2400" dirty="0"/>
              <a:t>Nursing Beds, Mattresses, Wheelchairs</a:t>
            </a:r>
          </a:p>
        </p:txBody>
      </p:sp>
      <p:sp>
        <p:nvSpPr>
          <p:cNvPr id="8" name="AutoShape 2" descr="IMG_20180727_1345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C:\Users\Elaine\Downloads\IMG_20180727_1344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-8418" r="5125" b="588"/>
          <a:stretch/>
        </p:blipFill>
        <p:spPr bwMode="auto">
          <a:xfrm>
            <a:off x="155574" y="2521262"/>
            <a:ext cx="4156116" cy="37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laine\Downloads\IMG_20180727_1345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3" t="-26829" r="9583" b="11936"/>
          <a:stretch/>
        </p:blipFill>
        <p:spPr bwMode="auto">
          <a:xfrm>
            <a:off x="3995936" y="1742141"/>
            <a:ext cx="3657600" cy="452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354608" y="4347102"/>
            <a:ext cx="268729" cy="1080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28184" y="4005064"/>
            <a:ext cx="467544" cy="450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3130</TotalTime>
  <Words>263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2017 ICCB Beneficiaries Completed &amp; Potential 2018 Beneficiaries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ICCB 2018 potential beneficiaries</vt:lpstr>
      <vt:lpstr>ICCB 2018 potential beneficiaries</vt:lpstr>
      <vt:lpstr>ICCB 2018 potential beneficiaries</vt:lpstr>
      <vt:lpstr>ICCB 2018 potential beneficiaries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13th INTERNATIONAL CHRISTMAS CHARITY BAZAAR</dc:title>
  <dc:creator>Ben</dc:creator>
  <cp:lastModifiedBy>Windows User</cp:lastModifiedBy>
  <cp:revision>370</cp:revision>
  <dcterms:created xsi:type="dcterms:W3CDTF">2015-09-27T08:19:07Z</dcterms:created>
  <dcterms:modified xsi:type="dcterms:W3CDTF">2018-09-20T09:55:27Z</dcterms:modified>
</cp:coreProperties>
</file>